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4" r:id="rId6"/>
    <p:sldId id="261" r:id="rId7"/>
    <p:sldId id="262" r:id="rId8"/>
    <p:sldId id="260" r:id="rId9"/>
    <p:sldId id="263"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A36FC1-E73F-4E64-ACD9-3BBA0D8F229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ED0D4B4-8ADF-4BEA-8448-09F674758AB7}">
      <dgm:prSet/>
      <dgm:spPr>
        <a:solidFill>
          <a:schemeClr val="accent4">
            <a:lumMod val="75000"/>
          </a:schemeClr>
        </a:solidFill>
      </dgm:spPr>
      <dgm:t>
        <a:bodyPr/>
        <a:lstStyle/>
        <a:p>
          <a:pPr algn="ctr" rtl="0"/>
          <a:r>
            <a:rPr lang="es-CO" dirty="0" smtClean="0"/>
            <a:t>Dice: «pero los que esperan a Jehová tendrán nuevas fuerzas; levantarán alas como las águilas; correrán, y no se cansarán; caminarán, y no se fatigarán».</a:t>
          </a:r>
          <a:endParaRPr lang="es-CO" dirty="0"/>
        </a:p>
      </dgm:t>
    </dgm:pt>
    <dgm:pt modelId="{73368C2C-5B25-4203-9A4C-2EB8A698C033}" type="parTrans" cxnId="{9CE102FA-F3EF-42B5-A05D-7D6971ED5E61}">
      <dgm:prSet/>
      <dgm:spPr/>
      <dgm:t>
        <a:bodyPr/>
        <a:lstStyle/>
        <a:p>
          <a:endParaRPr lang="es-CO"/>
        </a:p>
      </dgm:t>
    </dgm:pt>
    <dgm:pt modelId="{D6CF204D-882A-4BBE-81A8-6F103DFD2A95}" type="sibTrans" cxnId="{9CE102FA-F3EF-42B5-A05D-7D6971ED5E61}">
      <dgm:prSet/>
      <dgm:spPr/>
      <dgm:t>
        <a:bodyPr/>
        <a:lstStyle/>
        <a:p>
          <a:endParaRPr lang="es-CO"/>
        </a:p>
      </dgm:t>
    </dgm:pt>
    <dgm:pt modelId="{0C0A6C31-D113-4900-A9F7-3A1381E10A49}" type="pres">
      <dgm:prSet presAssocID="{B6A36FC1-E73F-4E64-ACD9-3BBA0D8F229A}" presName="linear" presStyleCnt="0">
        <dgm:presLayoutVars>
          <dgm:animLvl val="lvl"/>
          <dgm:resizeHandles val="exact"/>
        </dgm:presLayoutVars>
      </dgm:prSet>
      <dgm:spPr/>
      <dgm:t>
        <a:bodyPr/>
        <a:lstStyle/>
        <a:p>
          <a:endParaRPr lang="es-CO"/>
        </a:p>
      </dgm:t>
    </dgm:pt>
    <dgm:pt modelId="{324A4E50-AA93-4894-AD96-686D9C6879A0}" type="pres">
      <dgm:prSet presAssocID="{1ED0D4B4-8ADF-4BEA-8448-09F674758AB7}" presName="parentText" presStyleLbl="node1" presStyleIdx="0" presStyleCnt="1">
        <dgm:presLayoutVars>
          <dgm:chMax val="0"/>
          <dgm:bulletEnabled val="1"/>
        </dgm:presLayoutVars>
      </dgm:prSet>
      <dgm:spPr/>
      <dgm:t>
        <a:bodyPr/>
        <a:lstStyle/>
        <a:p>
          <a:endParaRPr lang="es-CO"/>
        </a:p>
      </dgm:t>
    </dgm:pt>
  </dgm:ptLst>
  <dgm:cxnLst>
    <dgm:cxn modelId="{AE75FC28-29E8-4577-A8EA-87A0E3338026}" type="presOf" srcId="{1ED0D4B4-8ADF-4BEA-8448-09F674758AB7}" destId="{324A4E50-AA93-4894-AD96-686D9C6879A0}" srcOrd="0" destOrd="0" presId="urn:microsoft.com/office/officeart/2005/8/layout/vList2"/>
    <dgm:cxn modelId="{9CE102FA-F3EF-42B5-A05D-7D6971ED5E61}" srcId="{B6A36FC1-E73F-4E64-ACD9-3BBA0D8F229A}" destId="{1ED0D4B4-8ADF-4BEA-8448-09F674758AB7}" srcOrd="0" destOrd="0" parTransId="{73368C2C-5B25-4203-9A4C-2EB8A698C033}" sibTransId="{D6CF204D-882A-4BBE-81A8-6F103DFD2A95}"/>
    <dgm:cxn modelId="{19583122-2794-4E82-8814-6B88B3218CFF}" type="presOf" srcId="{B6A36FC1-E73F-4E64-ACD9-3BBA0D8F229A}" destId="{0C0A6C31-D113-4900-A9F7-3A1381E10A49}" srcOrd="0" destOrd="0" presId="urn:microsoft.com/office/officeart/2005/8/layout/vList2"/>
    <dgm:cxn modelId="{4286EE3F-8D87-4590-84F2-A75E602F7D57}" type="presParOf" srcId="{0C0A6C31-D113-4900-A9F7-3A1381E10A49}" destId="{324A4E50-AA93-4894-AD96-686D9C6879A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4A4E50-AA93-4894-AD96-686D9C6879A0}">
      <dsp:nvSpPr>
        <dsp:cNvPr id="0" name=""/>
        <dsp:cNvSpPr/>
      </dsp:nvSpPr>
      <dsp:spPr>
        <a:xfrm>
          <a:off x="0" y="14714"/>
          <a:ext cx="4572000" cy="351000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Dice: «pero los que esperan a Jehová tendrán nuevas fuerzas; levantarán alas como las águilas; correrán, y no se cansarán; caminarán, y no se fatigarán».</a:t>
          </a:r>
          <a:endParaRPr lang="es-CO" sz="3000" kern="1200" dirty="0"/>
        </a:p>
      </dsp:txBody>
      <dsp:txXfrm>
        <a:off x="171344" y="186058"/>
        <a:ext cx="4229312" cy="316731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09/09/2015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20688"/>
            <a:ext cx="7772400" cy="1368152"/>
          </a:xfrm>
        </p:spPr>
        <p:txBody>
          <a:bodyPr>
            <a:noAutofit/>
          </a:bodyPr>
          <a:lstStyle/>
          <a:p>
            <a:r>
              <a:rPr lang="es-CO" sz="6000" dirty="0" smtClean="0">
                <a:latin typeface="Forte" pitchFamily="66" charset="0"/>
              </a:rPr>
              <a:t>COMO LAS AGUILAS</a:t>
            </a:r>
            <a:endParaRPr lang="es-CO" sz="6000" dirty="0">
              <a:latin typeface="Forte" pitchFamily="66" charset="0"/>
            </a:endParaRPr>
          </a:p>
        </p:txBody>
      </p:sp>
      <p:sp>
        <p:nvSpPr>
          <p:cNvPr id="3" name="2 Subtítulo"/>
          <p:cNvSpPr>
            <a:spLocks noGrp="1"/>
          </p:cNvSpPr>
          <p:nvPr>
            <p:ph type="subTitle" idx="1"/>
          </p:nvPr>
        </p:nvSpPr>
        <p:spPr>
          <a:xfrm>
            <a:off x="1403648" y="5877272"/>
            <a:ext cx="6400800" cy="744488"/>
          </a:xfrm>
        </p:spPr>
        <p:txBody>
          <a:bodyPr/>
          <a:lstStyle/>
          <a:p>
            <a:r>
              <a:rPr lang="es-CO" sz="4000" b="1" dirty="0" smtClean="0">
                <a:solidFill>
                  <a:srgbClr val="FF0000"/>
                </a:solidFill>
              </a:rPr>
              <a:t>Basado en </a:t>
            </a:r>
            <a:r>
              <a:rPr lang="es-CO" b="1" dirty="0" smtClean="0">
                <a:solidFill>
                  <a:srgbClr val="FF0000"/>
                </a:solidFill>
              </a:rPr>
              <a:t>ISAÍAS 40:31.</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5" y="2276872"/>
            <a:ext cx="4320480"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284705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sz="5400" b="1" i="1" dirty="0">
                <a:effectLst>
                  <a:outerShdw blurRad="38100" dist="38100" dir="2700000" algn="tl">
                    <a:srgbClr val="000000">
                      <a:alpha val="43137"/>
                    </a:srgbClr>
                  </a:outerShdw>
                </a:effectLst>
                <a:latin typeface="Agency FB" pitchFamily="34" charset="0"/>
              </a:rPr>
              <a:t>COMO LAS AGUILAS</a:t>
            </a:r>
          </a:p>
        </p:txBody>
      </p:sp>
      <p:sp>
        <p:nvSpPr>
          <p:cNvPr id="3" name="2 Marcador de contenido"/>
          <p:cNvSpPr>
            <a:spLocks noGrp="1"/>
          </p:cNvSpPr>
          <p:nvPr>
            <p:ph idx="1"/>
          </p:nvPr>
        </p:nvSpPr>
        <p:spPr>
          <a:xfrm>
            <a:off x="457200" y="1600201"/>
            <a:ext cx="8229600" cy="1108720"/>
          </a:xfrm>
        </p:spPr>
        <p:txBody>
          <a:bodyPr/>
          <a:lstStyle/>
          <a:p>
            <a:pPr marL="0" indent="0" algn="ctr">
              <a:buNone/>
            </a:pPr>
            <a:r>
              <a:rPr lang="es-CO" dirty="0" smtClean="0"/>
              <a:t>El texto base para este tema se encuentra en </a:t>
            </a:r>
            <a:r>
              <a:rPr lang="es-CO" dirty="0" smtClean="0">
                <a:solidFill>
                  <a:srgbClr val="FF0000"/>
                </a:solidFill>
              </a:rPr>
              <a:t>Isaías 40:31</a:t>
            </a:r>
            <a:r>
              <a:rPr lang="es-CO" dirty="0"/>
              <a:t>. </a:t>
            </a:r>
            <a:endParaRPr lang="es-CO" dirty="0" smtClean="0"/>
          </a:p>
        </p:txBody>
      </p:sp>
      <p:graphicFrame>
        <p:nvGraphicFramePr>
          <p:cNvPr id="5" name="4 Diagrama"/>
          <p:cNvGraphicFramePr/>
          <p:nvPr>
            <p:extLst>
              <p:ext uri="{D42A27DB-BD31-4B8C-83A1-F6EECF244321}">
                <p14:modId xmlns:p14="http://schemas.microsoft.com/office/powerpoint/2010/main" val="3398717891"/>
              </p:ext>
            </p:extLst>
          </p:nvPr>
        </p:nvGraphicFramePr>
        <p:xfrm>
          <a:off x="827584" y="3068960"/>
          <a:ext cx="4572000" cy="35394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3068960"/>
            <a:ext cx="3312368"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11026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500" fill="hold"/>
                                        <p:tgtEl>
                                          <p:spTgt spid="3074"/>
                                        </p:tgtEl>
                                        <p:attrNameLst>
                                          <p:attrName>ppt_w</p:attrName>
                                        </p:attrNameLst>
                                      </p:cBhvr>
                                      <p:tavLst>
                                        <p:tav tm="0">
                                          <p:val>
                                            <p:fltVal val="0"/>
                                          </p:val>
                                        </p:tav>
                                        <p:tav tm="100000">
                                          <p:val>
                                            <p:strVal val="#ppt_w"/>
                                          </p:val>
                                        </p:tav>
                                      </p:tavLst>
                                    </p:anim>
                                    <p:anim calcmode="lin" valueType="num">
                                      <p:cBhvr>
                                        <p:cTn id="13" dur="500" fill="hold"/>
                                        <p:tgtEl>
                                          <p:spTgt spid="3074"/>
                                        </p:tgtEl>
                                        <p:attrNameLst>
                                          <p:attrName>ppt_h</p:attrName>
                                        </p:attrNameLst>
                                      </p:cBhvr>
                                      <p:tavLst>
                                        <p:tav tm="0">
                                          <p:val>
                                            <p:fltVal val="0"/>
                                          </p:val>
                                        </p:tav>
                                        <p:tav tm="100000">
                                          <p:val>
                                            <p:strVal val="#ppt_h"/>
                                          </p:val>
                                        </p:tav>
                                      </p:tavLst>
                                    </p:anim>
                                    <p:animEffect transition="in" filter="fade">
                                      <p:cBhvr>
                                        <p:cTn id="14"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sz="5100" b="1" dirty="0" smtClean="0"/>
              <a:t>«Los que Esperan </a:t>
            </a:r>
            <a:r>
              <a:rPr lang="es-CO" sz="5100" b="1" dirty="0"/>
              <a:t>a </a:t>
            </a:r>
            <a:r>
              <a:rPr lang="es-CO" sz="5100" b="1" dirty="0" smtClean="0"/>
              <a:t>Jehová». </a:t>
            </a:r>
            <a:endParaRPr lang="es-CO" sz="5100" b="1" dirty="0"/>
          </a:p>
          <a:p>
            <a:r>
              <a:rPr lang="es-CO" dirty="0"/>
              <a:t> </a:t>
            </a:r>
            <a:r>
              <a:rPr lang="es-CO" dirty="0" smtClean="0"/>
              <a:t>Esto </a:t>
            </a:r>
            <a:r>
              <a:rPr lang="es-CO" dirty="0"/>
              <a:t>es, </a:t>
            </a:r>
            <a:r>
              <a:rPr lang="es-CO" u="sng" dirty="0"/>
              <a:t>buscar a Jehová con sinceridad y humildad para obtener sabiduría y fuerza</a:t>
            </a:r>
            <a:r>
              <a:rPr lang="es-CO" dirty="0"/>
              <a:t>, y luego </a:t>
            </a:r>
            <a:r>
              <a:rPr lang="es-CO" u="sng" dirty="0"/>
              <a:t>aguardar con paciencia la dirección </a:t>
            </a:r>
            <a:r>
              <a:rPr lang="es-CO" u="sng" dirty="0" smtClean="0"/>
              <a:t>divina.</a:t>
            </a:r>
          </a:p>
          <a:p>
            <a:endParaRPr lang="es-CO" dirty="0" smtClean="0"/>
          </a:p>
          <a:p>
            <a:r>
              <a:rPr lang="es-CO" dirty="0" smtClean="0">
                <a:solidFill>
                  <a:srgbClr val="FF0000"/>
                </a:solidFill>
              </a:rPr>
              <a:t>Isa.30:21</a:t>
            </a:r>
            <a:r>
              <a:rPr lang="es-CO" dirty="0"/>
              <a:t>. Entonces tus oídos oirán a tus espaldas palabra que diga: </a:t>
            </a:r>
            <a:r>
              <a:rPr lang="es-CO" dirty="0">
                <a:latin typeface="Agency FB" pitchFamily="34" charset="0"/>
              </a:rPr>
              <a:t>Este es el camino, andad por él; y no echéis a la mano derecha, ni tampoco torzáis a la mano izquierda</a:t>
            </a:r>
            <a:r>
              <a:rPr lang="es-CO" dirty="0" smtClean="0">
                <a:latin typeface="Agency FB" pitchFamily="34" charset="0"/>
              </a:rPr>
              <a:t>. </a:t>
            </a:r>
            <a:r>
              <a:rPr lang="es-CO" dirty="0" smtClean="0"/>
              <a:t>Quiere decir: A la Palabra de Dios, no le quites, ni le pongas. </a:t>
            </a:r>
          </a:p>
          <a:p>
            <a:pPr marL="0" indent="0">
              <a:buNone/>
            </a:pPr>
            <a:endParaRPr lang="es-CO" dirty="0" smtClean="0"/>
          </a:p>
          <a:p>
            <a:pPr marL="0" indent="0">
              <a:buNone/>
            </a:pPr>
            <a:r>
              <a:rPr lang="es-CO" dirty="0" smtClean="0">
                <a:solidFill>
                  <a:srgbClr val="FF0000"/>
                </a:solidFill>
              </a:rPr>
              <a:t>Isa. </a:t>
            </a:r>
            <a:r>
              <a:rPr lang="es-CO" dirty="0">
                <a:solidFill>
                  <a:srgbClr val="FF0000"/>
                </a:solidFill>
              </a:rPr>
              <a:t>57:15</a:t>
            </a:r>
            <a:r>
              <a:rPr lang="es-CO" dirty="0"/>
              <a:t>. Porque así dijo el Alto y Sublime, el que habita la eternidad, y cuyo nombre es el Santo: Y</a:t>
            </a:r>
            <a:r>
              <a:rPr lang="es-CO" dirty="0">
                <a:latin typeface="Agency FB" pitchFamily="34" charset="0"/>
              </a:rPr>
              <a:t>o habito en la altura y la santidad, y con el quebrantado y humilde de espíritu, para hacer vivir el espíritu de los humildes, y para vivificar el corazón de los quebrantados</a:t>
            </a:r>
            <a:r>
              <a:rPr lang="es-CO" dirty="0"/>
              <a:t>.</a:t>
            </a:r>
          </a:p>
        </p:txBody>
      </p:sp>
    </p:spTree>
    <p:extLst>
      <p:ext uri="{BB962C8B-B14F-4D97-AF65-F5344CB8AC3E}">
        <p14:creationId xmlns:p14="http://schemas.microsoft.com/office/powerpoint/2010/main" val="369091357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buNone/>
            </a:pPr>
            <a:r>
              <a:rPr lang="es-CO" sz="5100" b="1" dirty="0" smtClean="0"/>
              <a:t>«Tendrán </a:t>
            </a:r>
            <a:r>
              <a:rPr lang="es-CO" sz="5100" b="1" dirty="0"/>
              <a:t>nuevas </a:t>
            </a:r>
            <a:r>
              <a:rPr lang="es-CO" sz="5100" b="1" dirty="0" smtClean="0"/>
              <a:t>fuerzas». </a:t>
            </a:r>
            <a:endParaRPr lang="es-CO" sz="5100" b="1" dirty="0"/>
          </a:p>
          <a:p>
            <a:r>
              <a:rPr lang="es-CO" sz="3000" u="sng" dirty="0" smtClean="0"/>
              <a:t>La </a:t>
            </a:r>
            <a:r>
              <a:rPr lang="es-CO" sz="3000" u="sng" dirty="0"/>
              <a:t>vida cristiana es un proceso constante de recibir de parte de Dios</a:t>
            </a:r>
            <a:r>
              <a:rPr lang="es-CO" sz="3000" dirty="0"/>
              <a:t>, y de </a:t>
            </a:r>
            <a:r>
              <a:rPr lang="es-CO" sz="3000" u="sng" dirty="0"/>
              <a:t>dar a Dios</a:t>
            </a:r>
            <a:r>
              <a:rPr lang="es-CO" sz="3000" dirty="0"/>
              <a:t>. </a:t>
            </a:r>
            <a:r>
              <a:rPr lang="es-CO" sz="3000" b="1" dirty="0">
                <a:solidFill>
                  <a:srgbClr val="0070C0"/>
                </a:solidFill>
              </a:rPr>
              <a:t>Se gastan fuerzas en el servicio del </a:t>
            </a:r>
            <a:r>
              <a:rPr lang="es-CO" sz="3000" b="1" dirty="0" smtClean="0">
                <a:solidFill>
                  <a:srgbClr val="0070C0"/>
                </a:solidFill>
              </a:rPr>
              <a:t>Maestro. </a:t>
            </a:r>
          </a:p>
          <a:p>
            <a:endParaRPr lang="es-CO" sz="3000" dirty="0" smtClean="0">
              <a:solidFill>
                <a:srgbClr val="FF0000"/>
              </a:solidFill>
            </a:endParaRPr>
          </a:p>
          <a:p>
            <a:pPr marL="400050" lvl="1" indent="0">
              <a:buNone/>
            </a:pPr>
            <a:r>
              <a:rPr lang="es-CO" sz="3000" dirty="0" smtClean="0">
                <a:solidFill>
                  <a:srgbClr val="FF0000"/>
                </a:solidFill>
              </a:rPr>
              <a:t>Mar. 5:30 </a:t>
            </a:r>
            <a:r>
              <a:rPr lang="es-CO" sz="3000" dirty="0" smtClean="0"/>
              <a:t>dice: </a:t>
            </a:r>
            <a:r>
              <a:rPr lang="es-CO" sz="3000" dirty="0"/>
              <a:t>Luego Jesús, conociendo en sí mismo el poder que había salido de él, volviéndose a la multitud, dijo: </a:t>
            </a:r>
            <a:r>
              <a:rPr lang="es-CO" sz="3000" dirty="0">
                <a:latin typeface="Agency FB" pitchFamily="34" charset="0"/>
              </a:rPr>
              <a:t>¿Quién ha tocado mis vestidos</a:t>
            </a:r>
            <a:r>
              <a:rPr lang="es-CO" sz="3000" dirty="0" smtClean="0">
                <a:latin typeface="Agency FB" pitchFamily="34" charset="0"/>
              </a:rPr>
              <a:t>?</a:t>
            </a:r>
          </a:p>
          <a:p>
            <a:endParaRPr lang="es-CO" sz="3000" dirty="0" smtClean="0"/>
          </a:p>
          <a:p>
            <a:pPr marL="0" indent="0">
              <a:buNone/>
            </a:pPr>
            <a:r>
              <a:rPr lang="es-CO" sz="3000" b="1" dirty="0">
                <a:solidFill>
                  <a:srgbClr val="0070C0"/>
                </a:solidFill>
              </a:rPr>
              <a:t>P</a:t>
            </a:r>
            <a:r>
              <a:rPr lang="es-CO" sz="3000" b="1" dirty="0" smtClean="0">
                <a:solidFill>
                  <a:srgbClr val="0070C0"/>
                </a:solidFill>
              </a:rPr>
              <a:t>ero </a:t>
            </a:r>
            <a:r>
              <a:rPr lang="es-CO" sz="3000" b="1" dirty="0">
                <a:solidFill>
                  <a:srgbClr val="0070C0"/>
                </a:solidFill>
              </a:rPr>
              <a:t>siempre hay una nueva provisión de gracia y vitalidad que se puede recibir de Aquel que no conoce el cansancio</a:t>
            </a:r>
            <a:r>
              <a:rPr lang="es-CO" sz="3000" dirty="0"/>
              <a:t>. El que no recibe de continuo fuerza de Dios, pronto se hallará en una condición tal que no podrá servir a </a:t>
            </a:r>
            <a:r>
              <a:rPr lang="es-CO" sz="3000" dirty="0" smtClean="0"/>
              <a:t>Dios.</a:t>
            </a:r>
            <a:endParaRPr lang="es-CO" sz="3000" dirty="0">
              <a:solidFill>
                <a:srgbClr val="FF0000"/>
              </a:solidFill>
            </a:endParaRPr>
          </a:p>
        </p:txBody>
      </p:sp>
    </p:spTree>
    <p:extLst>
      <p:ext uri="{BB962C8B-B14F-4D97-AF65-F5344CB8AC3E}">
        <p14:creationId xmlns:p14="http://schemas.microsoft.com/office/powerpoint/2010/main" val="329433843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p:spPr>
        <p:txBody>
          <a:bodyPr>
            <a:normAutofit fontScale="85000" lnSpcReduction="10000"/>
          </a:bodyPr>
          <a:lstStyle/>
          <a:p>
            <a:pPr marL="0" indent="0">
              <a:buNone/>
            </a:pPr>
            <a:r>
              <a:rPr lang="es-CO" dirty="0" smtClean="0">
                <a:solidFill>
                  <a:srgbClr val="FF0000"/>
                </a:solidFill>
              </a:rPr>
              <a:t>DTG 767 </a:t>
            </a:r>
            <a:r>
              <a:rPr lang="es-CO" dirty="0" smtClean="0"/>
              <a:t>dice. «Todos los que consagran su alma, cuerpo y espíritu a Dios, recibirán constantemente una nueva medida de fuerzas físicas y mentales. </a:t>
            </a:r>
          </a:p>
          <a:p>
            <a:pPr marL="0" indent="0">
              <a:buNone/>
            </a:pPr>
            <a:endParaRPr lang="es-CO" dirty="0" smtClean="0"/>
          </a:p>
          <a:p>
            <a:pPr marL="0" indent="0">
              <a:buNone/>
            </a:pPr>
            <a:r>
              <a:rPr lang="es-CO" b="1" dirty="0" smtClean="0">
                <a:solidFill>
                  <a:srgbClr val="0070C0"/>
                </a:solidFill>
              </a:rPr>
              <a:t>Las inagotables provisiones de Cristo están a su disposición. Cristo les da el aliento de su propio espíritu, la vida de su propia viva. El espíritu Santo despliega sus más altas energías para obrar en el corazón de la gente.</a:t>
            </a:r>
          </a:p>
          <a:p>
            <a:pPr marL="0" indent="0">
              <a:buNone/>
            </a:pPr>
            <a:endParaRPr lang="es-CO" dirty="0" smtClean="0"/>
          </a:p>
          <a:p>
            <a:pPr marL="0" indent="0">
              <a:buNone/>
            </a:pPr>
            <a:r>
              <a:rPr lang="es-CO" dirty="0" smtClean="0"/>
              <a:t>La gracia de Dios amplía y multiplica sus facultades y toda perfección de la naturaleza divina los auxilia en la obra de salvar almas. </a:t>
            </a:r>
            <a:r>
              <a:rPr lang="es-CO" b="1" dirty="0" smtClean="0">
                <a:solidFill>
                  <a:srgbClr val="0070C0"/>
                </a:solidFill>
              </a:rPr>
              <a:t>Por la cooperación con cristo, son completos en él, y en su debilidad humana son habilitados para hacer las obras de la Omnipotencia</a:t>
            </a:r>
            <a:r>
              <a:rPr lang="es-CO" dirty="0" smtClean="0"/>
              <a:t>».</a:t>
            </a:r>
            <a:endParaRPr lang="es-CO" dirty="0"/>
          </a:p>
        </p:txBody>
      </p:sp>
    </p:spTree>
    <p:extLst>
      <p:ext uri="{BB962C8B-B14F-4D97-AF65-F5344CB8AC3E}">
        <p14:creationId xmlns:p14="http://schemas.microsoft.com/office/powerpoint/2010/main" val="140853236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b="1" dirty="0" smtClean="0">
                <a:latin typeface="Agency FB" pitchFamily="34" charset="0"/>
              </a:rPr>
              <a:t>¿Qué medio dejo Dios, para que nosotros </a:t>
            </a:r>
            <a:r>
              <a:rPr lang="es-CO" b="1" dirty="0" smtClean="0">
                <a:latin typeface="Agency FB" pitchFamily="34" charset="0"/>
              </a:rPr>
              <a:t>obtengamos </a:t>
            </a:r>
            <a:r>
              <a:rPr lang="es-CO" b="1" dirty="0" smtClean="0">
                <a:latin typeface="Agency FB" pitchFamily="34" charset="0"/>
              </a:rPr>
              <a:t>nuevas fuerzas?</a:t>
            </a:r>
            <a:endParaRPr lang="es-CO" b="1" dirty="0">
              <a:latin typeface="Agency FB" pitchFamily="34" charset="0"/>
            </a:endParaRPr>
          </a:p>
        </p:txBody>
      </p:sp>
      <p:sp>
        <p:nvSpPr>
          <p:cNvPr id="3" name="2 Marcador de contenido"/>
          <p:cNvSpPr>
            <a:spLocks noGrp="1"/>
          </p:cNvSpPr>
          <p:nvPr>
            <p:ph idx="1"/>
          </p:nvPr>
        </p:nvSpPr>
        <p:spPr>
          <a:xfrm>
            <a:off x="457200" y="1600200"/>
            <a:ext cx="3178696" cy="5141168"/>
          </a:xfrm>
          <a:solidFill>
            <a:schemeClr val="accent2">
              <a:lumMod val="20000"/>
              <a:lumOff val="80000"/>
            </a:schemeClr>
          </a:solidFill>
        </p:spPr>
        <p:txBody>
          <a:bodyPr>
            <a:noAutofit/>
          </a:bodyPr>
          <a:lstStyle/>
          <a:p>
            <a:pPr marL="0" indent="0">
              <a:buNone/>
            </a:pPr>
            <a:r>
              <a:rPr lang="es-CO" sz="2000" b="1" dirty="0" smtClean="0"/>
              <a:t>El secreto radica en tres puntos:</a:t>
            </a:r>
          </a:p>
          <a:p>
            <a:pPr marL="0" indent="0">
              <a:buNone/>
            </a:pPr>
            <a:endParaRPr lang="es-CO" sz="1800" b="1" dirty="0" smtClean="0"/>
          </a:p>
          <a:p>
            <a:pPr marL="0" indent="0">
              <a:buNone/>
            </a:pPr>
            <a:r>
              <a:rPr lang="es-CO" sz="1800" b="1" dirty="0" smtClean="0"/>
              <a:t>1). </a:t>
            </a:r>
            <a:r>
              <a:rPr lang="es-CO" sz="1600" dirty="0">
                <a:solidFill>
                  <a:srgbClr val="FF0000"/>
                </a:solidFill>
              </a:rPr>
              <a:t>Mateo </a:t>
            </a:r>
            <a:r>
              <a:rPr lang="es-CO" sz="1600" dirty="0" smtClean="0">
                <a:solidFill>
                  <a:srgbClr val="FF0000"/>
                </a:solidFill>
              </a:rPr>
              <a:t>11:28</a:t>
            </a:r>
            <a:r>
              <a:rPr lang="es-CO" sz="1600" dirty="0" smtClean="0"/>
              <a:t>: Venid </a:t>
            </a:r>
            <a:r>
              <a:rPr lang="es-CO" sz="1600" dirty="0"/>
              <a:t>a mí todos los que estáis trabajados y cargados, y yo os haré </a:t>
            </a:r>
            <a:r>
              <a:rPr lang="es-CO" sz="1600" dirty="0" smtClean="0"/>
              <a:t>descansar. </a:t>
            </a:r>
            <a:r>
              <a:rPr lang="es-CO" sz="1600" b="1" u="sng" dirty="0" smtClean="0"/>
              <a:t>Acudir a Cristo.</a:t>
            </a:r>
          </a:p>
          <a:p>
            <a:pPr marL="0" indent="0">
              <a:buNone/>
            </a:pPr>
            <a:endParaRPr lang="es-CO" sz="1800" b="1" dirty="0" smtClean="0"/>
          </a:p>
          <a:p>
            <a:pPr marL="0" indent="0">
              <a:buNone/>
            </a:pPr>
            <a:r>
              <a:rPr lang="es-CO" sz="1800" b="1" dirty="0" smtClean="0"/>
              <a:t>2</a:t>
            </a:r>
            <a:r>
              <a:rPr lang="es-CO" sz="1800" b="1" dirty="0"/>
              <a:t>). </a:t>
            </a:r>
            <a:r>
              <a:rPr lang="es-CO" sz="1600" dirty="0" smtClean="0">
                <a:solidFill>
                  <a:srgbClr val="FF0000"/>
                </a:solidFill>
              </a:rPr>
              <a:t>1 Tes.5:17</a:t>
            </a:r>
            <a:r>
              <a:rPr lang="es-CO" sz="1600" dirty="0" smtClean="0"/>
              <a:t>: Orad sin cesar. </a:t>
            </a:r>
            <a:r>
              <a:rPr lang="es-CO" sz="1600" b="1" u="sng" dirty="0" smtClean="0"/>
              <a:t>Pedir fuerza a Dios a través de la oración.</a:t>
            </a:r>
          </a:p>
          <a:p>
            <a:pPr marL="0" indent="0">
              <a:buNone/>
            </a:pPr>
            <a:endParaRPr lang="es-CO" sz="1800" b="1" u="sng" dirty="0" smtClean="0"/>
          </a:p>
          <a:p>
            <a:pPr marL="0" indent="0">
              <a:buNone/>
            </a:pPr>
            <a:r>
              <a:rPr lang="es-CO" sz="1800" b="1" dirty="0" smtClean="0"/>
              <a:t>3</a:t>
            </a:r>
            <a:r>
              <a:rPr lang="es-CO" sz="1800" b="1" dirty="0"/>
              <a:t>). </a:t>
            </a:r>
            <a:r>
              <a:rPr lang="es-CO" sz="1800" dirty="0" smtClean="0">
                <a:solidFill>
                  <a:srgbClr val="FF0000"/>
                </a:solidFill>
              </a:rPr>
              <a:t>Juan 15:4</a:t>
            </a:r>
            <a:r>
              <a:rPr lang="es-CO" sz="1800" b="1" dirty="0" smtClean="0"/>
              <a:t>. </a:t>
            </a:r>
            <a:r>
              <a:rPr lang="es-CO" sz="1600" dirty="0" smtClean="0"/>
              <a:t>Permaneced </a:t>
            </a:r>
            <a:r>
              <a:rPr lang="es-CO" sz="1600" dirty="0"/>
              <a:t>en mí, y yo en vosotros. Como el pámpano no puede llevar fruto por sí mismo, si no permanece en la vid, así tampoco vosotros, si no permanecéis en </a:t>
            </a:r>
            <a:r>
              <a:rPr lang="es-CO" sz="1600" dirty="0" smtClean="0"/>
              <a:t>mí, </a:t>
            </a:r>
            <a:r>
              <a:rPr lang="es-CO" sz="1600" b="1" u="sng" dirty="0" smtClean="0"/>
              <a:t>No separarse de Cristo jamás.</a:t>
            </a:r>
            <a:endParaRPr lang="es-CO" sz="16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1556793"/>
            <a:ext cx="2305517"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1963" y="1556793"/>
            <a:ext cx="2304256" cy="2304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4005064"/>
            <a:ext cx="2305517" cy="2133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1963" y="4071938"/>
            <a:ext cx="2304256" cy="2066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134967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80">
                                          <p:stCondLst>
                                            <p:cond delay="0"/>
                                          </p:stCondLst>
                                        </p:cTn>
                                        <p:tgtEl>
                                          <p:spTgt spid="3">
                                            <p:txEl>
                                              <p:pRg st="4" end="4"/>
                                            </p:txEl>
                                          </p:spTgt>
                                        </p:tgtEl>
                                      </p:cBhvr>
                                    </p:animEffect>
                                    <p:anim calcmode="lin" valueType="num">
                                      <p:cBhvr>
                                        <p:cTn id="2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4" end="4"/>
                                            </p:txEl>
                                          </p:spTgt>
                                        </p:tgtEl>
                                      </p:cBhvr>
                                      <p:to x="100000" y="60000"/>
                                    </p:animScale>
                                    <p:animScale>
                                      <p:cBhvr>
                                        <p:cTn id="32" dur="166" decel="50000">
                                          <p:stCondLst>
                                            <p:cond delay="676"/>
                                          </p:stCondLst>
                                        </p:cTn>
                                        <p:tgtEl>
                                          <p:spTgt spid="3">
                                            <p:txEl>
                                              <p:pRg st="4" end="4"/>
                                            </p:txEl>
                                          </p:spTgt>
                                        </p:tgtEl>
                                      </p:cBhvr>
                                      <p:to x="100000" y="100000"/>
                                    </p:animScale>
                                    <p:animScale>
                                      <p:cBhvr>
                                        <p:cTn id="33" dur="26">
                                          <p:stCondLst>
                                            <p:cond delay="1312"/>
                                          </p:stCondLst>
                                        </p:cTn>
                                        <p:tgtEl>
                                          <p:spTgt spid="3">
                                            <p:txEl>
                                              <p:pRg st="4" end="4"/>
                                            </p:txEl>
                                          </p:spTgt>
                                        </p:tgtEl>
                                      </p:cBhvr>
                                      <p:to x="100000" y="80000"/>
                                    </p:animScale>
                                    <p:animScale>
                                      <p:cBhvr>
                                        <p:cTn id="34" dur="166" decel="50000">
                                          <p:stCondLst>
                                            <p:cond delay="1338"/>
                                          </p:stCondLst>
                                        </p:cTn>
                                        <p:tgtEl>
                                          <p:spTgt spid="3">
                                            <p:txEl>
                                              <p:pRg st="4" end="4"/>
                                            </p:txEl>
                                          </p:spTgt>
                                        </p:tgtEl>
                                      </p:cBhvr>
                                      <p:to x="100000" y="100000"/>
                                    </p:animScale>
                                    <p:animScale>
                                      <p:cBhvr>
                                        <p:cTn id="35" dur="26">
                                          <p:stCondLst>
                                            <p:cond delay="1642"/>
                                          </p:stCondLst>
                                        </p:cTn>
                                        <p:tgtEl>
                                          <p:spTgt spid="3">
                                            <p:txEl>
                                              <p:pRg st="4" end="4"/>
                                            </p:txEl>
                                          </p:spTgt>
                                        </p:tgtEl>
                                      </p:cBhvr>
                                      <p:to x="100000" y="90000"/>
                                    </p:animScale>
                                    <p:animScale>
                                      <p:cBhvr>
                                        <p:cTn id="36" dur="166" decel="50000">
                                          <p:stCondLst>
                                            <p:cond delay="1668"/>
                                          </p:stCondLst>
                                        </p:cTn>
                                        <p:tgtEl>
                                          <p:spTgt spid="3">
                                            <p:txEl>
                                              <p:pRg st="4" end="4"/>
                                            </p:txEl>
                                          </p:spTgt>
                                        </p:tgtEl>
                                      </p:cBhvr>
                                      <p:to x="100000" y="100000"/>
                                    </p:animScale>
                                    <p:animScale>
                                      <p:cBhvr>
                                        <p:cTn id="37" dur="26">
                                          <p:stCondLst>
                                            <p:cond delay="1808"/>
                                          </p:stCondLst>
                                        </p:cTn>
                                        <p:tgtEl>
                                          <p:spTgt spid="3">
                                            <p:txEl>
                                              <p:pRg st="4" end="4"/>
                                            </p:txEl>
                                          </p:spTgt>
                                        </p:tgtEl>
                                      </p:cBhvr>
                                      <p:to x="100000" y="95000"/>
                                    </p:animScale>
                                    <p:animScale>
                                      <p:cBhvr>
                                        <p:cTn id="38" dur="166" decel="50000">
                                          <p:stCondLst>
                                            <p:cond delay="1834"/>
                                          </p:stCondLst>
                                        </p:cTn>
                                        <p:tgtEl>
                                          <p:spTgt spid="3">
                                            <p:txEl>
                                              <p:pRg st="4" end="4"/>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wipe(down)">
                                      <p:cBhvr>
                                        <p:cTn id="43" dur="580">
                                          <p:stCondLst>
                                            <p:cond delay="0"/>
                                          </p:stCondLst>
                                        </p:cTn>
                                        <p:tgtEl>
                                          <p:spTgt spid="3">
                                            <p:txEl>
                                              <p:pRg st="6" end="6"/>
                                            </p:txEl>
                                          </p:spTgt>
                                        </p:tgtEl>
                                      </p:cBhvr>
                                    </p:animEffect>
                                    <p:anim calcmode="lin" valueType="num">
                                      <p:cBhvr>
                                        <p:cTn id="4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6" end="6"/>
                                            </p:txEl>
                                          </p:spTgt>
                                        </p:tgtEl>
                                      </p:cBhvr>
                                      <p:to x="100000" y="60000"/>
                                    </p:animScale>
                                    <p:animScale>
                                      <p:cBhvr>
                                        <p:cTn id="50" dur="166" decel="50000">
                                          <p:stCondLst>
                                            <p:cond delay="676"/>
                                          </p:stCondLst>
                                        </p:cTn>
                                        <p:tgtEl>
                                          <p:spTgt spid="3">
                                            <p:txEl>
                                              <p:pRg st="6" end="6"/>
                                            </p:txEl>
                                          </p:spTgt>
                                        </p:tgtEl>
                                      </p:cBhvr>
                                      <p:to x="100000" y="100000"/>
                                    </p:animScale>
                                    <p:animScale>
                                      <p:cBhvr>
                                        <p:cTn id="51" dur="26">
                                          <p:stCondLst>
                                            <p:cond delay="1312"/>
                                          </p:stCondLst>
                                        </p:cTn>
                                        <p:tgtEl>
                                          <p:spTgt spid="3">
                                            <p:txEl>
                                              <p:pRg st="6" end="6"/>
                                            </p:txEl>
                                          </p:spTgt>
                                        </p:tgtEl>
                                      </p:cBhvr>
                                      <p:to x="100000" y="80000"/>
                                    </p:animScale>
                                    <p:animScale>
                                      <p:cBhvr>
                                        <p:cTn id="52" dur="166" decel="50000">
                                          <p:stCondLst>
                                            <p:cond delay="1338"/>
                                          </p:stCondLst>
                                        </p:cTn>
                                        <p:tgtEl>
                                          <p:spTgt spid="3">
                                            <p:txEl>
                                              <p:pRg st="6" end="6"/>
                                            </p:txEl>
                                          </p:spTgt>
                                        </p:tgtEl>
                                      </p:cBhvr>
                                      <p:to x="100000" y="100000"/>
                                    </p:animScale>
                                    <p:animScale>
                                      <p:cBhvr>
                                        <p:cTn id="53" dur="26">
                                          <p:stCondLst>
                                            <p:cond delay="1642"/>
                                          </p:stCondLst>
                                        </p:cTn>
                                        <p:tgtEl>
                                          <p:spTgt spid="3">
                                            <p:txEl>
                                              <p:pRg st="6" end="6"/>
                                            </p:txEl>
                                          </p:spTgt>
                                        </p:tgtEl>
                                      </p:cBhvr>
                                      <p:to x="100000" y="90000"/>
                                    </p:animScale>
                                    <p:animScale>
                                      <p:cBhvr>
                                        <p:cTn id="54" dur="166" decel="50000">
                                          <p:stCondLst>
                                            <p:cond delay="1668"/>
                                          </p:stCondLst>
                                        </p:cTn>
                                        <p:tgtEl>
                                          <p:spTgt spid="3">
                                            <p:txEl>
                                              <p:pRg st="6" end="6"/>
                                            </p:txEl>
                                          </p:spTgt>
                                        </p:tgtEl>
                                      </p:cBhvr>
                                      <p:to x="100000" y="100000"/>
                                    </p:animScale>
                                    <p:animScale>
                                      <p:cBhvr>
                                        <p:cTn id="55" dur="26">
                                          <p:stCondLst>
                                            <p:cond delay="1808"/>
                                          </p:stCondLst>
                                        </p:cTn>
                                        <p:tgtEl>
                                          <p:spTgt spid="3">
                                            <p:txEl>
                                              <p:pRg st="6" end="6"/>
                                            </p:txEl>
                                          </p:spTgt>
                                        </p:tgtEl>
                                      </p:cBhvr>
                                      <p:to x="100000" y="95000"/>
                                    </p:animScale>
                                    <p:animScale>
                                      <p:cBhvr>
                                        <p:cTn id="5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648072"/>
          </a:xfrm>
        </p:spPr>
        <p:txBody>
          <a:bodyPr>
            <a:normAutofit fontScale="92500" lnSpcReduction="20000"/>
          </a:bodyPr>
          <a:lstStyle/>
          <a:p>
            <a:pPr marL="0" indent="0">
              <a:buNone/>
            </a:pPr>
            <a:r>
              <a:rPr lang="es-CO" sz="4000" b="1" dirty="0" smtClean="0"/>
              <a:t>«</a:t>
            </a:r>
            <a:r>
              <a:rPr lang="es-CO" sz="4400" b="1" dirty="0" smtClean="0"/>
              <a:t>Te rejuvenezcas </a:t>
            </a:r>
            <a:r>
              <a:rPr lang="es-CO" sz="4000" b="1" dirty="0" smtClean="0"/>
              <a:t>Como </a:t>
            </a:r>
            <a:r>
              <a:rPr lang="es-CO" sz="4000" b="1" dirty="0"/>
              <a:t>las </a:t>
            </a:r>
            <a:r>
              <a:rPr lang="es-CO" sz="4000" b="1" dirty="0" smtClean="0"/>
              <a:t>águilas». </a:t>
            </a:r>
            <a:endParaRPr lang="es-CO" sz="4000" b="1" dirty="0"/>
          </a:p>
        </p:txBody>
      </p:sp>
      <p:sp>
        <p:nvSpPr>
          <p:cNvPr id="4" name="3 Rectángulo"/>
          <p:cNvSpPr/>
          <p:nvPr/>
        </p:nvSpPr>
        <p:spPr>
          <a:xfrm>
            <a:off x="899592" y="1844824"/>
            <a:ext cx="4824536" cy="2246769"/>
          </a:xfrm>
          <a:prstGeom prst="rect">
            <a:avLst/>
          </a:prstGeom>
          <a:solidFill>
            <a:schemeClr val="accent4">
              <a:lumMod val="40000"/>
              <a:lumOff val="60000"/>
            </a:schemeClr>
          </a:solidFill>
        </p:spPr>
        <p:txBody>
          <a:bodyPr wrap="square">
            <a:spAutoFit/>
          </a:bodyPr>
          <a:lstStyle/>
          <a:p>
            <a:r>
              <a:rPr lang="es-CO" sz="2800" dirty="0"/>
              <a:t>Uno de los espectáculos más asombrosos del mundo natural es el del águila que se remonta más y más sin aparente dificultad.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844824"/>
            <a:ext cx="3096344"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55576" y="4365104"/>
            <a:ext cx="7848872" cy="2246769"/>
          </a:xfrm>
          <a:prstGeom prst="rect">
            <a:avLst/>
          </a:prstGeom>
          <a:solidFill>
            <a:schemeClr val="accent4">
              <a:lumMod val="40000"/>
              <a:lumOff val="60000"/>
            </a:schemeClr>
          </a:solidFill>
        </p:spPr>
        <p:txBody>
          <a:bodyPr wrap="square">
            <a:spAutoFit/>
          </a:bodyPr>
          <a:lstStyle/>
          <a:p>
            <a:r>
              <a:rPr lang="es-CO" sz="2800" dirty="0"/>
              <a:t>Del mismo modo, el hijo de Dios que obtiene su fuerza de lo alto puede seguir siempre hacia adelante y hacia arriba, siempre alcanzando nuevas alturas. </a:t>
            </a:r>
            <a:r>
              <a:rPr lang="es-CO" sz="2800" dirty="0" smtClean="0">
                <a:solidFill>
                  <a:srgbClr val="FF0000"/>
                </a:solidFill>
              </a:rPr>
              <a:t>Sal. 103:5 </a:t>
            </a:r>
            <a:r>
              <a:rPr lang="es-CO" sz="2800" dirty="0" smtClean="0"/>
              <a:t>dice: </a:t>
            </a:r>
            <a:r>
              <a:rPr lang="es-CO" sz="2800" dirty="0" smtClean="0">
                <a:latin typeface="Agency FB" pitchFamily="34" charset="0"/>
              </a:rPr>
              <a:t>El es…El </a:t>
            </a:r>
            <a:r>
              <a:rPr lang="es-CO" sz="2800" dirty="0">
                <a:latin typeface="Agency FB" pitchFamily="34" charset="0"/>
              </a:rPr>
              <a:t>que sacia de bien tu boca </a:t>
            </a:r>
            <a:r>
              <a:rPr lang="es-CO" sz="2800" dirty="0" smtClean="0">
                <a:latin typeface="Agency FB" pitchFamily="34" charset="0"/>
              </a:rPr>
              <a:t>De </a:t>
            </a:r>
            <a:r>
              <a:rPr lang="es-CO" sz="2800" dirty="0">
                <a:latin typeface="Agency FB" pitchFamily="34" charset="0"/>
              </a:rPr>
              <a:t>modo que te rejuvenezcas como el águila</a:t>
            </a:r>
            <a:r>
              <a:rPr lang="es-CO" sz="2800" dirty="0"/>
              <a:t>.</a:t>
            </a:r>
          </a:p>
        </p:txBody>
      </p:sp>
    </p:spTree>
    <p:extLst>
      <p:ext uri="{BB962C8B-B14F-4D97-AF65-F5344CB8AC3E}">
        <p14:creationId xmlns:p14="http://schemas.microsoft.com/office/powerpoint/2010/main" val="217212240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92500" lnSpcReduction="10000"/>
          </a:bodyPr>
          <a:lstStyle/>
          <a:p>
            <a:pPr marL="0" indent="0">
              <a:buNone/>
            </a:pPr>
            <a:r>
              <a:rPr lang="es-CO" sz="2800" dirty="0" smtClean="0"/>
              <a:t>Los </a:t>
            </a:r>
            <a:r>
              <a:rPr lang="es-CO" sz="2800" dirty="0"/>
              <a:t>cristianos tienen el privilegio de progresar continuamente de gracia en gracia y de victoria en </a:t>
            </a:r>
            <a:r>
              <a:rPr lang="es-CO" sz="2800" dirty="0" smtClean="0"/>
              <a:t>victoria. Así lo dice </a:t>
            </a:r>
            <a:r>
              <a:rPr lang="es-CO" sz="2800" dirty="0" smtClean="0">
                <a:solidFill>
                  <a:srgbClr val="FF0000"/>
                </a:solidFill>
              </a:rPr>
              <a:t>1Cor.15:57</a:t>
            </a:r>
            <a:r>
              <a:rPr lang="es-CO" sz="2800" dirty="0"/>
              <a:t>. Mas gracias sean dadas a Dios, </a:t>
            </a:r>
            <a:r>
              <a:rPr lang="es-CO" sz="2800" u="sng" dirty="0"/>
              <a:t>que nos da la victoria por medio de nuestro Señor Jesucristo.</a:t>
            </a:r>
            <a:r>
              <a:rPr lang="es-CO" sz="2800" u="sng" dirty="0" smtClean="0"/>
              <a:t> </a:t>
            </a:r>
          </a:p>
          <a:p>
            <a:pPr marL="0" indent="0">
              <a:buNone/>
            </a:pPr>
            <a:r>
              <a:rPr lang="es-CO" sz="2800" dirty="0" smtClean="0">
                <a:solidFill>
                  <a:srgbClr val="FF0000"/>
                </a:solidFill>
              </a:rPr>
              <a:t>2Cor. 2:14</a:t>
            </a:r>
            <a:r>
              <a:rPr lang="es-CO" sz="2800" dirty="0"/>
              <a:t>. Mas a Dios gracias, el cual nos lleva siempre en </a:t>
            </a:r>
            <a:r>
              <a:rPr lang="es-CO" sz="2800" u="sng" dirty="0"/>
              <a:t>triunfo en Cristo Jesús</a:t>
            </a:r>
            <a:r>
              <a:rPr lang="es-CO" sz="2800" dirty="0"/>
              <a:t>, y por medio de nosotros manifiesta en todo lugar el olor de su conocimiento.</a:t>
            </a:r>
            <a:r>
              <a:rPr lang="es-CO" sz="2800" dirty="0" smtClean="0"/>
              <a:t> </a:t>
            </a:r>
          </a:p>
          <a:p>
            <a:pPr marL="0" indent="0">
              <a:buNone/>
            </a:pPr>
            <a:endParaRPr lang="es-CO" sz="2800" dirty="0" smtClean="0"/>
          </a:p>
          <a:p>
            <a:pPr marL="0" indent="0">
              <a:buNone/>
            </a:pPr>
            <a:r>
              <a:rPr lang="es-CO" sz="2800" b="1" dirty="0" smtClean="0">
                <a:solidFill>
                  <a:srgbClr val="FF0000"/>
                </a:solidFill>
              </a:rPr>
              <a:t>DTG 633-634 </a:t>
            </a:r>
            <a:r>
              <a:rPr lang="es-CO" sz="2800" dirty="0" smtClean="0"/>
              <a:t>dice: «</a:t>
            </a:r>
            <a:r>
              <a:rPr lang="es-CO" sz="2800" dirty="0" smtClean="0">
                <a:latin typeface="Agency FB" pitchFamily="34" charset="0"/>
              </a:rPr>
              <a:t>Cristo se regocijó de que podía hacer más en favor de sus discípulos de lo que ellos podían pedir o pensar. Habló con seguridad sabiendo que se había promulgado un decreto todopoderoso antes que el mundo fuese creado. Sabía que la verdad, armada con la omnipotencia del Espíritu Santo, vencería en la contienda con el mal; y que el estandarte manchado de sangre ondearía triunfantemente sobre sus seguidores. Sabía que la vida de los discípulos que confiasen en é</a:t>
            </a:r>
            <a:r>
              <a:rPr lang="es-CO" sz="2800" dirty="0" smtClean="0">
                <a:latin typeface="Agency FB" pitchFamily="34" charset="0"/>
              </a:rPr>
              <a:t>l </a:t>
            </a:r>
            <a:r>
              <a:rPr lang="es-CO" sz="2800" dirty="0" smtClean="0">
                <a:latin typeface="Agency FB" pitchFamily="34" charset="0"/>
              </a:rPr>
              <a:t>sería como la suya, una serie de victorias sin interrupción, no vistas como tales aquí, pero reconocidas así en el gran más allá</a:t>
            </a:r>
            <a:r>
              <a:rPr lang="es-CO" sz="2800" dirty="0" smtClean="0"/>
              <a:t>». </a:t>
            </a:r>
            <a:endParaRPr lang="es-CO" dirty="0"/>
          </a:p>
          <a:p>
            <a:endParaRPr lang="es-CO" dirty="0"/>
          </a:p>
        </p:txBody>
      </p:sp>
    </p:spTree>
    <p:extLst>
      <p:ext uri="{BB962C8B-B14F-4D97-AF65-F5344CB8AC3E}">
        <p14:creationId xmlns:p14="http://schemas.microsoft.com/office/powerpoint/2010/main" val="2856937180"/>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4474840" cy="3096344"/>
          </a:xfrm>
        </p:spPr>
        <p:txBody>
          <a:bodyPr/>
          <a:lstStyle/>
          <a:p>
            <a:pPr marL="0" indent="0">
              <a:buNone/>
            </a:pPr>
            <a:r>
              <a:rPr lang="es-CO" sz="2800" dirty="0"/>
              <a:t>Se añade fuerza sobre fuerza, y el progreso es constante. Surgen metas siempre más elevadas, y finalmente el cristiano llega al “</a:t>
            </a:r>
            <a:r>
              <a:rPr lang="es-CO" sz="2800" dirty="0">
                <a:latin typeface="Agency FB" pitchFamily="34" charset="0"/>
              </a:rPr>
              <a:t>premio del supremo llamamiento de Dios en Cristo Jesús</a:t>
            </a:r>
            <a:r>
              <a:rPr lang="es-CO" sz="2800" dirty="0"/>
              <a:t>” </a:t>
            </a:r>
            <a:r>
              <a:rPr lang="es-CO" sz="2800" b="1" dirty="0" smtClean="0">
                <a:solidFill>
                  <a:srgbClr val="FF0000"/>
                </a:solidFill>
              </a:rPr>
              <a:t>(Fil. 3:14</a:t>
            </a:r>
            <a:r>
              <a:rPr lang="es-CO" sz="2800" b="1" dirty="0">
                <a:solidFill>
                  <a:srgbClr val="FF0000"/>
                </a:solidFill>
              </a:rPr>
              <a:t>). </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692696"/>
            <a:ext cx="324036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77072"/>
            <a:ext cx="3816424"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4077072"/>
            <a:ext cx="3240360" cy="2378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07361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p:cTn id="7" dur="1000" fill="hold"/>
                                        <p:tgtEl>
                                          <p:spTgt spid="2051"/>
                                        </p:tgtEl>
                                        <p:attrNameLst>
                                          <p:attrName>ppt_w</p:attrName>
                                        </p:attrNameLst>
                                      </p:cBhvr>
                                      <p:tavLst>
                                        <p:tav tm="0">
                                          <p:val>
                                            <p:fltVal val="0"/>
                                          </p:val>
                                        </p:tav>
                                        <p:tav tm="100000">
                                          <p:val>
                                            <p:strVal val="#ppt_w"/>
                                          </p:val>
                                        </p:tav>
                                      </p:tavLst>
                                    </p:anim>
                                    <p:anim calcmode="lin" valueType="num">
                                      <p:cBhvr>
                                        <p:cTn id="8" dur="1000" fill="hold"/>
                                        <p:tgtEl>
                                          <p:spTgt spid="2051"/>
                                        </p:tgtEl>
                                        <p:attrNameLst>
                                          <p:attrName>ppt_h</p:attrName>
                                        </p:attrNameLst>
                                      </p:cBhvr>
                                      <p:tavLst>
                                        <p:tav tm="0">
                                          <p:val>
                                            <p:fltVal val="0"/>
                                          </p:val>
                                        </p:tav>
                                        <p:tav tm="100000">
                                          <p:val>
                                            <p:strVal val="#ppt_h"/>
                                          </p:val>
                                        </p:tav>
                                      </p:tavLst>
                                    </p:anim>
                                    <p:anim calcmode="lin" valueType="num">
                                      <p:cBhvr>
                                        <p:cTn id="9" dur="1000" fill="hold"/>
                                        <p:tgtEl>
                                          <p:spTgt spid="2051"/>
                                        </p:tgtEl>
                                        <p:attrNameLst>
                                          <p:attrName>style.rotation</p:attrName>
                                        </p:attrNameLst>
                                      </p:cBhvr>
                                      <p:tavLst>
                                        <p:tav tm="0">
                                          <p:val>
                                            <p:fltVal val="90"/>
                                          </p:val>
                                        </p:tav>
                                        <p:tav tm="100000">
                                          <p:val>
                                            <p:fltVal val="0"/>
                                          </p:val>
                                        </p:tav>
                                      </p:tavLst>
                                    </p:anim>
                                    <p:animEffect transition="in" filter="fade">
                                      <p:cBhvr>
                                        <p:cTn id="10" dur="1000"/>
                                        <p:tgtEl>
                                          <p:spTgt spid="2051"/>
                                        </p:tgtEl>
                                      </p:cBhvr>
                                    </p:animEffect>
                                  </p:childTnLst>
                                </p:cTn>
                              </p:par>
                              <p:par>
                                <p:cTn id="11" presetID="31" presetClass="entr" presetSubtype="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1000" fill="hold"/>
                                        <p:tgtEl>
                                          <p:spTgt spid="2052"/>
                                        </p:tgtEl>
                                        <p:attrNameLst>
                                          <p:attrName>ppt_w</p:attrName>
                                        </p:attrNameLst>
                                      </p:cBhvr>
                                      <p:tavLst>
                                        <p:tav tm="0">
                                          <p:val>
                                            <p:fltVal val="0"/>
                                          </p:val>
                                        </p:tav>
                                        <p:tav tm="100000">
                                          <p:val>
                                            <p:strVal val="#ppt_w"/>
                                          </p:val>
                                        </p:tav>
                                      </p:tavLst>
                                    </p:anim>
                                    <p:anim calcmode="lin" valueType="num">
                                      <p:cBhvr>
                                        <p:cTn id="14" dur="1000" fill="hold"/>
                                        <p:tgtEl>
                                          <p:spTgt spid="2052"/>
                                        </p:tgtEl>
                                        <p:attrNameLst>
                                          <p:attrName>ppt_h</p:attrName>
                                        </p:attrNameLst>
                                      </p:cBhvr>
                                      <p:tavLst>
                                        <p:tav tm="0">
                                          <p:val>
                                            <p:fltVal val="0"/>
                                          </p:val>
                                        </p:tav>
                                        <p:tav tm="100000">
                                          <p:val>
                                            <p:strVal val="#ppt_h"/>
                                          </p:val>
                                        </p:tav>
                                      </p:tavLst>
                                    </p:anim>
                                    <p:anim calcmode="lin" valueType="num">
                                      <p:cBhvr>
                                        <p:cTn id="15" dur="1000" fill="hold"/>
                                        <p:tgtEl>
                                          <p:spTgt spid="2052"/>
                                        </p:tgtEl>
                                        <p:attrNameLst>
                                          <p:attrName>style.rotation</p:attrName>
                                        </p:attrNameLst>
                                      </p:cBhvr>
                                      <p:tavLst>
                                        <p:tav tm="0">
                                          <p:val>
                                            <p:fltVal val="90"/>
                                          </p:val>
                                        </p:tav>
                                        <p:tav tm="100000">
                                          <p:val>
                                            <p:fltVal val="0"/>
                                          </p:val>
                                        </p:tav>
                                      </p:tavLst>
                                    </p:anim>
                                    <p:animEffect transition="in" filter="fade">
                                      <p:cBhvr>
                                        <p:cTn id="16"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TotalTime>
  <Words>871</Words>
  <Application>Microsoft Office PowerPoint</Application>
  <PresentationFormat>Presentación en pantalla (4:3)</PresentationFormat>
  <Paragraphs>38</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Tema de Office</vt:lpstr>
      <vt:lpstr>COMO LAS AGUILAS</vt:lpstr>
      <vt:lpstr>COMO LAS AGUILAS</vt:lpstr>
      <vt:lpstr>Presentación de PowerPoint</vt:lpstr>
      <vt:lpstr>Presentación de PowerPoint</vt:lpstr>
      <vt:lpstr>Presentación de PowerPoint</vt:lpstr>
      <vt:lpstr>¿Qué medio dejo Dios, para que nosotros obtengamos nuevas fuerzas?</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COMO LAS AGUILAS</dc:title>
  <dc:creator>FAMILIA FIERRO CH</dc:creator>
  <cp:lastModifiedBy>HUMBERTO</cp:lastModifiedBy>
  <cp:revision>28</cp:revision>
  <dcterms:created xsi:type="dcterms:W3CDTF">2013-05-26T07:47:39Z</dcterms:created>
  <dcterms:modified xsi:type="dcterms:W3CDTF">2015-09-09T23:15:52Z</dcterms:modified>
</cp:coreProperties>
</file>